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5" r:id="rId1"/>
  </p:sldMasterIdLst>
  <p:notesMasterIdLst>
    <p:notesMasterId r:id="rId35"/>
  </p:notesMasterIdLst>
  <p:sldIdLst>
    <p:sldId id="260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8" autoAdjust="0"/>
    <p:restoredTop sz="94660"/>
  </p:normalViewPr>
  <p:slideViewPr>
    <p:cSldViewPr snapToGrid="0">
      <p:cViewPr varScale="1">
        <p:scale>
          <a:sx n="68" d="100"/>
          <a:sy n="68" d="100"/>
        </p:scale>
        <p:origin x="75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2A7E9-8674-4B44-9936-C7E02BFFD35B}" type="datetimeFigureOut">
              <a:rPr lang="it-IT" smtClean="0"/>
              <a:t>03/10/2020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1384D-C4D8-406A-802A-AF9EC18033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790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1384D-C4D8-406A-802A-AF9EC1803372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260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56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79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70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51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7467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8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29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8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9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22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98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36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18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8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7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65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7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  <p:sldLayoutId id="2147483967" r:id="rId12"/>
    <p:sldLayoutId id="2147483968" r:id="rId13"/>
    <p:sldLayoutId id="2147483969" r:id="rId14"/>
    <p:sldLayoutId id="2147483970" r:id="rId15"/>
    <p:sldLayoutId id="214748397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2.png"/><Relationship Id="rId4" Type="http://schemas.openxmlformats.org/officeDocument/2006/relationships/image" Target="../media/image20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35.png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2.png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80763A-6546-44FA-9451-A3CD9DE67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9CE958B-09D2-4ECD-90CA-61091588A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it-IT" sz="4800" dirty="0"/>
              <a:t>Dirigibile termico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1C6BD13-2755-438F-A787-83283127E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it-IT" sz="1600" dirty="0"/>
              <a:t>Andrea Marino </a:t>
            </a:r>
            <a:r>
              <a:rPr lang="it-IT" sz="1600" dirty="0" err="1"/>
              <a:t>a.a</a:t>
            </a:r>
            <a:r>
              <a:rPr lang="it-IT" sz="1600" dirty="0"/>
              <a:t>. 2019/2020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9309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366CFD-6867-426B-8E5F-93067223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Controllore stabilizzante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9415B16-9E20-4E6A-9356-BBB2822A4D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Le matrici K e L vengono ottenute con il comando </a:t>
                </a:r>
                <a:r>
                  <a:rPr lang="it-IT" i="1" dirty="0"/>
                  <a:t>place</a:t>
                </a:r>
                <a:r>
                  <a:rPr lang="it-IT" dirty="0"/>
                  <a:t>. Queste matrici vengono inserite nello stato del regolatore in modo che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𝐵𝐾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𝐿𝐶</m:t>
                    </m:r>
                  </m:oMath>
                </a14:m>
                <a:endParaRPr lang="it-IT" b="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it-IT" b="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it-IT" b="0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it-IT" i="1" dirty="0"/>
              </a:p>
              <a:p>
                <a:pPr marL="0" indent="0">
                  <a:buNone/>
                </a:pPr>
                <a:r>
                  <a:rPr lang="it-IT" dirty="0"/>
                  <a:t>Con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, la dinamica del sistema e dell’errore può essere espressa in questo modo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9415B16-9E20-4E6A-9356-BBB2822A4D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67" t="-942" r="-2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D263EA29-98E0-4F77-93B0-9E0D4140DF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695005"/>
              </p:ext>
            </p:extLst>
          </p:nvPr>
        </p:nvGraphicFramePr>
        <p:xfrm>
          <a:off x="2446121" y="5077725"/>
          <a:ext cx="5059094" cy="9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Equation" r:id="rId4" imgW="2400120" imgH="457200" progId="Equation.DSMT4">
                  <p:embed/>
                </p:oleObj>
              </mc:Choice>
              <mc:Fallback>
                <p:oleObj name="Equation" r:id="rId4" imgW="2400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46121" y="5077725"/>
                        <a:ext cx="5059094" cy="963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0740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740AC4-E45E-4A07-BC86-2CC31D5C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Risposta al gradino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011455AE-6B3E-474B-BC74-EC2DD6107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69" y="1546762"/>
            <a:ext cx="6390597" cy="5065237"/>
          </a:xfrm>
        </p:spPr>
      </p:pic>
    </p:spTree>
    <p:extLst>
      <p:ext uri="{BB962C8B-B14F-4D97-AF65-F5344CB8AC3E}">
        <p14:creationId xmlns:p14="http://schemas.microsoft.com/office/powerpoint/2010/main" val="1726024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23325E-037F-4D53-A027-934ABE54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Discretizzazioni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20F209E-A155-42FB-AB7A-F98FD4559E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Per poter valutare la sequenza di ingressi da dare al sistema è necessario discretizzarlo. Essendo un sistema LTITC soggetto ad ingressi costanti a tratti si può procedere con la tecnica dello </a:t>
                </a:r>
                <a:r>
                  <a:rPr lang="it-IT" i="1" dirty="0"/>
                  <a:t>Zero Order </a:t>
                </a:r>
                <a:r>
                  <a:rPr lang="it-IT" i="1" dirty="0" err="1"/>
                  <a:t>Hold</a:t>
                </a:r>
                <a:r>
                  <a:rPr lang="it-IT" i="1" dirty="0"/>
                  <a:t> </a:t>
                </a:r>
                <a:r>
                  <a:rPr lang="it-IT" dirty="0"/>
                  <a:t>che produce valori esatti ad ogni multiplo del tempo di campionamento. In </a:t>
                </a:r>
                <a:r>
                  <a:rPr lang="it-IT" dirty="0" err="1"/>
                  <a:t>Matlab</a:t>
                </a:r>
                <a:r>
                  <a:rPr lang="it-IT" dirty="0"/>
                  <a:t> questo può essere fatto rapidamente con il comando </a:t>
                </a:r>
                <a:r>
                  <a:rPr lang="it-IT" i="1" dirty="0" err="1"/>
                  <a:t>sysD</a:t>
                </a:r>
                <a:r>
                  <a:rPr lang="it-IT" i="1" dirty="0"/>
                  <a:t>=c2d(sys,</a:t>
                </a:r>
                <a:r>
                  <a:rPr lang="it-IT" i="1" dirty="0" err="1"/>
                  <a:t>Ts</a:t>
                </a:r>
                <a:r>
                  <a:rPr lang="it-IT" i="1" dirty="0"/>
                  <a:t>,'</a:t>
                </a:r>
                <a:r>
                  <a:rPr lang="it-IT" i="1" dirty="0" err="1"/>
                  <a:t>zoh</a:t>
                </a:r>
                <a:r>
                  <a:rPr lang="it-IT" i="1" dirty="0"/>
                  <a:t>’)</a:t>
                </a:r>
                <a:r>
                  <a:rPr lang="it-IT" dirty="0"/>
                  <a:t>.</a:t>
                </a:r>
                <a:endParaRPr lang="it-IT" i="1" dirty="0"/>
              </a:p>
              <a:p>
                <a:pPr marL="0" indent="0">
                  <a:buNone/>
                </a:pPr>
                <a:r>
                  <a:rPr lang="it-IT" dirty="0"/>
                  <a:t>La discretizzazione può alterare alcune proprietà strutturali del sistema come la stabilità (instabilità in questo caso) o la raggiungibilità. Gli autovalori della matrice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dirty="0"/>
                  <a:t> sono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0.99  1±</m:t>
                            </m:r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dirty="0"/>
                  <a:t> quindi l'instabilità non viene alteratala raggiungibilità la si valuta con le nuove matrici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dirty="0"/>
                  <a:t> e risulta anch'esso raggiungibile.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20F209E-A155-42FB-AB7A-F98FD4559E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7" t="-9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944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07E0F4-ED2C-4F2D-AB9B-20E85B36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Simulazioni – </a:t>
            </a:r>
            <a:r>
              <a:rPr lang="it-IT" dirty="0" err="1"/>
              <a:t>Simulink</a:t>
            </a:r>
            <a:r>
              <a:rPr lang="it-IT" dirty="0"/>
              <a:t> models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5D89B813-81B1-49B4-A9F1-412C08073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21" y="1740909"/>
            <a:ext cx="8297881" cy="4507491"/>
          </a:xfrm>
        </p:spPr>
      </p:pic>
    </p:spTree>
    <p:extLst>
      <p:ext uri="{BB962C8B-B14F-4D97-AF65-F5344CB8AC3E}">
        <p14:creationId xmlns:p14="http://schemas.microsoft.com/office/powerpoint/2010/main" val="1973334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27CA60-A3B8-4E0A-98C5-336908872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Simulazioni – </a:t>
            </a:r>
            <a:r>
              <a:rPr lang="it-IT" dirty="0" err="1"/>
              <a:t>Simulink</a:t>
            </a:r>
            <a:r>
              <a:rPr lang="it-IT" dirty="0"/>
              <a:t> models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84FEFDD-6823-497B-9F7B-81824A1AE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480916"/>
            <a:ext cx="8596312" cy="3240781"/>
          </a:xfrm>
        </p:spPr>
      </p:pic>
    </p:spTree>
    <p:extLst>
      <p:ext uri="{BB962C8B-B14F-4D97-AF65-F5344CB8AC3E}">
        <p14:creationId xmlns:p14="http://schemas.microsoft.com/office/powerpoint/2010/main" val="1749244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270DB2-8270-4B4B-8F20-85846BB74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Simulazioni – </a:t>
            </a:r>
            <a:r>
              <a:rPr lang="it-IT" dirty="0" err="1"/>
              <a:t>Simulink</a:t>
            </a:r>
            <a:r>
              <a:rPr lang="it-IT" dirty="0"/>
              <a:t> models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BC7E26F-D657-47A4-A698-A64A980E5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321373"/>
            <a:ext cx="8596312" cy="3559867"/>
          </a:xfrm>
        </p:spPr>
      </p:pic>
    </p:spTree>
    <p:extLst>
      <p:ext uri="{BB962C8B-B14F-4D97-AF65-F5344CB8AC3E}">
        <p14:creationId xmlns:p14="http://schemas.microsoft.com/office/powerpoint/2010/main" val="3050442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BADB2A-7D1D-4570-9FFD-4BB4DE03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Pianificazione ottima non vincolata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297EDF-837F-47B7-A92D-62598E4C9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Fissato un numero di passi p=1200, corrispondenti a 60 secondi, si vuole calcolare qual è la sequenza degli ingressi da fornire al sistema per portarlo all’altitudine desiderata minimizzando la norma euclidea del vettore degli ingressi. Tale pianificazione viene realizzata tenendo in considerazione che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9359AD16-A63D-460A-A0E7-D42DE1C8E4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372"/>
              </p:ext>
            </p:extLst>
          </p:nvPr>
        </p:nvGraphicFramePr>
        <p:xfrm>
          <a:off x="1652270" y="3351674"/>
          <a:ext cx="6889402" cy="1498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6" name="Equation" r:id="rId3" imgW="4203360" imgH="914400" progId="Equation.DSMT4">
                  <p:embed/>
                </p:oleObj>
              </mc:Choice>
              <mc:Fallback>
                <p:oleObj name="Equation" r:id="rId3" imgW="420336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52270" y="3351674"/>
                        <a:ext cx="6889402" cy="1498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0355E21-2309-4B2F-A655-300A55E80FC3}"/>
                  </a:ext>
                </a:extLst>
              </p:cNvPr>
              <p:cNvSpPr txBox="1"/>
              <p:nvPr/>
            </p:nvSpPr>
            <p:spPr>
              <a:xfrm>
                <a:off x="677334" y="4850275"/>
                <a:ext cx="5310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da cui, essendo sistematicamente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0  0  0</m:t>
                            </m:r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dirty="0"/>
                  <a:t>,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0355E21-2309-4B2F-A655-300A55E80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850275"/>
                <a:ext cx="5310621" cy="369332"/>
              </a:xfrm>
              <a:prstGeom prst="rect">
                <a:avLst/>
              </a:prstGeom>
              <a:blipFill>
                <a:blip r:embed="rId5"/>
                <a:stretch>
                  <a:fillRect l="-918" t="-11667" b="-2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ggetto 5">
            <a:extLst>
              <a:ext uri="{FF2B5EF4-FFF2-40B4-BE49-F238E27FC236}">
                <a16:creationId xmlns:a16="http://schemas.microsoft.com/office/drawing/2014/main" id="{BE591786-F835-46FC-8D26-775F340C4E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214117"/>
              </p:ext>
            </p:extLst>
          </p:nvPr>
        </p:nvGraphicFramePr>
        <p:xfrm>
          <a:off x="1652270" y="5153615"/>
          <a:ext cx="6985927" cy="1638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name="Equation" r:id="rId6" imgW="3898800" imgH="914400" progId="Equation.DSMT4">
                  <p:embed/>
                </p:oleObj>
              </mc:Choice>
              <mc:Fallback>
                <p:oleObj name="Equation" r:id="rId6" imgW="38988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2270" y="5153615"/>
                        <a:ext cx="6985927" cy="16383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7165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9ED031-7624-4794-BE8A-C79240752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Pianificazione ottima non vincolata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BA1235C4-E5BB-4A00-B757-75ECDD044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75" y="2160588"/>
            <a:ext cx="8432087" cy="3881437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BA88FA0-358E-4BF8-8C03-2011C084732D}"/>
              </a:ext>
            </a:extLst>
          </p:cNvPr>
          <p:cNvSpPr txBox="1"/>
          <p:nvPr/>
        </p:nvSpPr>
        <p:spPr>
          <a:xfrm>
            <a:off x="759975" y="6272213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Ingressi</a:t>
            </a:r>
          </a:p>
        </p:txBody>
      </p:sp>
    </p:spTree>
    <p:extLst>
      <p:ext uri="{BB962C8B-B14F-4D97-AF65-F5344CB8AC3E}">
        <p14:creationId xmlns:p14="http://schemas.microsoft.com/office/powerpoint/2010/main" val="1607202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9ED031-7624-4794-BE8A-C79240752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Pianificazione ottima non vincolata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14A1E63C-6965-427E-B852-D7A025587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8" y="2160588"/>
            <a:ext cx="8409781" cy="3881437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74B538-F2C8-4F5C-8F0C-02AD9B9022B1}"/>
              </a:ext>
            </a:extLst>
          </p:cNvPr>
          <p:cNvSpPr txBox="1"/>
          <p:nvPr/>
        </p:nvSpPr>
        <p:spPr>
          <a:xfrm>
            <a:off x="771128" y="6248400"/>
            <a:ext cx="6352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Rosso: andamento quota sistema linearizzato (il discretizzato è sovrapposto)</a:t>
            </a:r>
          </a:p>
          <a:p>
            <a:r>
              <a:rPr lang="it-IT" sz="1400" dirty="0"/>
              <a:t>Giallo: andamento quota sistema non lineare</a:t>
            </a:r>
          </a:p>
        </p:txBody>
      </p:sp>
    </p:spTree>
    <p:extLst>
      <p:ext uri="{BB962C8B-B14F-4D97-AF65-F5344CB8AC3E}">
        <p14:creationId xmlns:p14="http://schemas.microsoft.com/office/powerpoint/2010/main" val="2566165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9ED031-7624-4794-BE8A-C79240752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Pianificazione ottima non vincolata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92EF85E-1AC2-43A1-B93B-9FC8A8F9A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7" y="2160588"/>
            <a:ext cx="8339844" cy="3881437"/>
          </a:xfr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B53F05C-F04F-4BC7-89B5-B15C8E8C1E30}"/>
              </a:ext>
            </a:extLst>
          </p:cNvPr>
          <p:cNvSpPr txBox="1"/>
          <p:nvPr/>
        </p:nvSpPr>
        <p:spPr>
          <a:xfrm>
            <a:off x="677334" y="6072505"/>
            <a:ext cx="6609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Andamento quota sistema linearizzato e non lineare (sono quasi indistinguibili).</a:t>
            </a:r>
          </a:p>
          <a:p>
            <a:r>
              <a:rPr lang="it-IT" sz="1400" dirty="0"/>
              <a:t>Per le altre pianificazioni verrà riportato solo il grafico degli ingressi pianificati.</a:t>
            </a:r>
          </a:p>
        </p:txBody>
      </p:sp>
    </p:spTree>
    <p:extLst>
      <p:ext uri="{BB962C8B-B14F-4D97-AF65-F5344CB8AC3E}">
        <p14:creationId xmlns:p14="http://schemas.microsoft.com/office/powerpoint/2010/main" val="3937991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9D78E6-25ED-4FB9-8978-EAFA25AA2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Descrizione sistema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B085EB-AC6F-465D-A166-611401138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Un dirigibile è un mezzo di trasporto che sfrutta la spinta di Archimede per galleggiare nell'aria e restare in quota. Questa spinta, nel dirigibile termico, nasce dalla diversa densità tra aria interna ed esterna ottenuta riscaldando l'ambiente chiuso con dei bruciatori.</a:t>
            </a:r>
          </a:p>
          <a:p>
            <a:pPr marL="0" indent="0">
              <a:buNone/>
            </a:pPr>
            <a:r>
              <a:rPr lang="it-IT" dirty="0"/>
              <a:t>L'ambiente esterno viene modellato secondo le indicazioni dell’</a:t>
            </a:r>
            <a:r>
              <a:rPr lang="it-IT" i="1" dirty="0"/>
              <a:t>International</a:t>
            </a:r>
            <a:r>
              <a:rPr lang="it-IT" dirty="0"/>
              <a:t> </a:t>
            </a:r>
            <a:r>
              <a:rPr lang="it-IT" i="1" dirty="0"/>
              <a:t>Standard </a:t>
            </a:r>
            <a:r>
              <a:rPr lang="it-IT" i="1" dirty="0" err="1"/>
              <a:t>Atmosphere</a:t>
            </a:r>
            <a:r>
              <a:rPr lang="it-IT" i="1" dirty="0"/>
              <a:t> (ISA),</a:t>
            </a:r>
            <a:r>
              <a:rPr lang="it-IT" dirty="0"/>
              <a:t> ossia secondo le seguenti leggi*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8EDEA1D6-C5B7-46E2-8514-D9110DF208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196069"/>
              </p:ext>
            </p:extLst>
          </p:nvPr>
        </p:nvGraphicFramePr>
        <p:xfrm>
          <a:off x="3582636" y="4100975"/>
          <a:ext cx="2786063" cy="238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Equation" r:id="rId3" imgW="2785888" imgH="2388326" progId="Equation.DSMT4">
                  <p:embed/>
                </p:oleObj>
              </mc:Choice>
              <mc:Fallback>
                <p:oleObj name="Equation" r:id="rId3" imgW="2785888" imgH="238832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82636" y="4100975"/>
                        <a:ext cx="2786063" cy="238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FB38D6FF-27F3-49DB-8CFB-61CFD8DE2278}"/>
              </a:ext>
            </a:extLst>
          </p:cNvPr>
          <p:cNvSpPr txBox="1"/>
          <p:nvPr/>
        </p:nvSpPr>
        <p:spPr>
          <a:xfrm>
            <a:off x="676183" y="6477876"/>
            <a:ext cx="5153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*I valori numerici seguiranno nell’apposito paragrafo</a:t>
            </a:r>
          </a:p>
        </p:txBody>
      </p:sp>
    </p:spTree>
    <p:extLst>
      <p:ext uri="{BB962C8B-B14F-4D97-AF65-F5344CB8AC3E}">
        <p14:creationId xmlns:p14="http://schemas.microsoft.com/office/powerpoint/2010/main" val="3516887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1F332F-CB66-421C-9731-8FF4A8130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Pianificazione ottima con vincoli sugli ingressi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4960B8F-1740-411F-92AF-966B8C100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Il bruciatore non può sottrarre calore dall'aria, quindi, ricordando che tutta la pianificazione è stata effettuata attorno al punto di equilibrio a cui corrisponde un ingresso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it-IT" dirty="0"/>
                  <a:t>, occorre imporre che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≥−</m:t>
                    </m:r>
                    <m:acc>
                      <m:accPr>
                        <m:chr m:val="̅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it-IT" dirty="0"/>
              </a:p>
              <a:p>
                <a:r>
                  <a:rPr lang="it-IT" dirty="0"/>
                  <a:t>Il bruciatore non può fornire potenza illimitata, quindi c'è un limite superiore che viene fissato a 600 W</a:t>
                </a:r>
              </a:p>
              <a:p>
                <a:pPr marL="0" indent="0">
                  <a:buNone/>
                </a:pPr>
                <a:r>
                  <a:rPr lang="it-IT" dirty="0"/>
                  <a:t>Si procede aumentando il numero di passi fin quando il vincolo non viene rispettato. Per fare ciò viene implementato un ciclo </a:t>
                </a:r>
                <a:r>
                  <a:rPr lang="it-IT" i="1" dirty="0" err="1"/>
                  <a:t>while</a:t>
                </a:r>
                <a:r>
                  <a:rPr lang="it-IT" i="1" dirty="0"/>
                  <a:t> </a:t>
                </a:r>
                <a:r>
                  <a:rPr lang="it-IT" dirty="0"/>
                  <a:t>che risolve le equazioni precedenti fino al passo p-1: infatti, essendo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del paragrafo precedente costante per tutte le pianificazioni, non verrà più ricalcolato. 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4960B8F-1740-411F-92AF-966B8C100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7" t="-942" r="-9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488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1F332F-CB66-421C-9731-8FF4A8130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Pianificazione con vincoli sugli ingressi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CD7E1645-8A9C-48C3-8025-DB048F24E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75" y="2160588"/>
            <a:ext cx="8463688" cy="3881437"/>
          </a:xfrm>
        </p:spPr>
      </p:pic>
    </p:spTree>
    <p:extLst>
      <p:ext uri="{BB962C8B-B14F-4D97-AF65-F5344CB8AC3E}">
        <p14:creationId xmlns:p14="http://schemas.microsoft.com/office/powerpoint/2010/main" val="3564042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E36800-E414-4740-B518-4E51E2E7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Pianificazione con vincoli sugli ingressi che minimizza una funzione di costo assegnata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2FD444-5A35-4159-9F26-DAD8CFFDD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Si cerca di ottimizzare la sequenza degli ingressi facendo in modo che venga minimizzata la differenza di ingressi tra due passi successivi, a fronte di un leggero incremento del numero di passi. Questo può essere fatto con la routine </a:t>
            </a:r>
            <a:r>
              <a:rPr lang="it-IT" i="1" dirty="0" err="1"/>
              <a:t>fmincon</a:t>
            </a:r>
            <a:r>
              <a:rPr lang="it-IT" dirty="0"/>
              <a:t> la quale cerca di minimizzare la funzione di costo </a:t>
            </a:r>
            <a:r>
              <a:rPr lang="it-IT" dirty="0" err="1"/>
              <a:t>FunOtt</a:t>
            </a:r>
            <a:r>
              <a:rPr lang="it-IT" dirty="0"/>
              <a:t> che prende come input il vettore degli ingressi fino al passo </a:t>
            </a:r>
            <a:r>
              <a:rPr lang="it-IT" i="1" dirty="0"/>
              <a:t>p-1</a:t>
            </a:r>
            <a:r>
              <a:rPr lang="it-IT" dirty="0"/>
              <a:t> e restituisce la norma infinita del vettore ottenuto impilando gli elementi calcolati come differenza tra due ingressi successivi.</a:t>
            </a:r>
          </a:p>
          <a:p>
            <a:pPr marL="0" indent="0">
              <a:buNone/>
            </a:pPr>
            <a:r>
              <a:rPr lang="it-IT" dirty="0"/>
              <a:t>A causa dell’elevato costo computazionale viene inserito un numero massimo di tentativi, pari a 10 milioni, fiduciosi che la soluzione sia abbastanza buona.</a:t>
            </a:r>
          </a:p>
        </p:txBody>
      </p:sp>
    </p:spTree>
    <p:extLst>
      <p:ext uri="{BB962C8B-B14F-4D97-AF65-F5344CB8AC3E}">
        <p14:creationId xmlns:p14="http://schemas.microsoft.com/office/powerpoint/2010/main" val="916710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E36800-E414-4740-B518-4E51E2E7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Pianificazione con vincoli sugli ingressi che minimizza una funzione di costo assegnata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781A431-C3DF-4CBF-B879-4F956359A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56" y="2160588"/>
            <a:ext cx="8443125" cy="3881437"/>
          </a:xfrm>
        </p:spPr>
      </p:pic>
    </p:spTree>
    <p:extLst>
      <p:ext uri="{BB962C8B-B14F-4D97-AF65-F5344CB8AC3E}">
        <p14:creationId xmlns:p14="http://schemas.microsoft.com/office/powerpoint/2010/main" val="1825151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2818A5-04B5-437E-9CC8-79EC9278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Pianificazione ottima con vincoli sullo stato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50EDB6B-A2E2-4C48-B773-AE14F9F4D0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Per poter ridurre le perdite si stabilisce che la temperatura relativa non esca dall'intervallo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[−1.5÷  1.5]</m:t>
                    </m:r>
                  </m:oMath>
                </a14:m>
                <a:r>
                  <a:rPr lang="it-IT" dirty="0"/>
                  <a:t> °C. Si potrebbe ancora utilizzare </a:t>
                </a:r>
                <a:r>
                  <a:rPr lang="it-IT" i="1" dirty="0" err="1"/>
                  <a:t>fmincon</a:t>
                </a:r>
                <a:r>
                  <a:rPr lang="it-IT" dirty="0"/>
                  <a:t> aggiungendo un ulteriore vincolo in input, ma sarebbe temporalmente insostenibile. L’approccio seguito è quello utilizzato già in precedenza: aumentare il numero di passi finché non si rispetta il vincolo. Per essere sicuri di rispettare il vincolo, la pianificazione viene fatta direttamente sul modello </a:t>
                </a:r>
                <a:r>
                  <a:rPr lang="it-IT" dirty="0" err="1"/>
                  <a:t>Simulink</a:t>
                </a:r>
                <a:r>
                  <a:rPr lang="it-IT" dirty="0"/>
                  <a:t> del sistema non lineare tramite il comando </a:t>
                </a:r>
                <a:r>
                  <a:rPr lang="it-IT" i="1" dirty="0" err="1"/>
                  <a:t>sim</a:t>
                </a:r>
                <a:r>
                  <a:rPr lang="it-IT" i="1" dirty="0"/>
                  <a:t>('Simulazione_sistema_nl','</a:t>
                </a:r>
                <a:r>
                  <a:rPr lang="it-IT" i="1" dirty="0" err="1"/>
                  <a:t>SaveOutput</a:t>
                </a:r>
                <a:r>
                  <a:rPr lang="it-IT" i="1" dirty="0"/>
                  <a:t>','on', '</a:t>
                </a:r>
                <a:r>
                  <a:rPr lang="it-IT" i="1" dirty="0" err="1"/>
                  <a:t>OutputSaveName</a:t>
                </a:r>
                <a:r>
                  <a:rPr lang="it-IT" i="1" dirty="0"/>
                  <a:t>','</a:t>
                </a:r>
                <a:r>
                  <a:rPr lang="it-IT" i="1" dirty="0" err="1"/>
                  <a:t>Tsim</a:t>
                </a:r>
                <a:r>
                  <a:rPr lang="it-IT" i="1" dirty="0"/>
                  <a:t>’)</a:t>
                </a:r>
                <a:r>
                  <a:rPr lang="it-IT" dirty="0"/>
                  <a:t>.</a:t>
                </a:r>
                <a:endParaRPr lang="it-IT" i="1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50EDB6B-A2E2-4C48-B773-AE14F9F4D0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7" t="-942" r="-1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034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2818A5-04B5-437E-9CC8-79EC9278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Pianificazione ottima con vincoli sullo stato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4743844-0562-4507-83A0-853DF8177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75" y="2160588"/>
            <a:ext cx="8432087" cy="3881437"/>
          </a:xfrm>
        </p:spPr>
      </p:pic>
    </p:spTree>
    <p:extLst>
      <p:ext uri="{BB962C8B-B14F-4D97-AF65-F5344CB8AC3E}">
        <p14:creationId xmlns:p14="http://schemas.microsoft.com/office/powerpoint/2010/main" val="4020396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2818A5-04B5-437E-9CC8-79EC9278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Pianificazione ottima con vincoli sullo stato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842C0F5F-3884-40E1-A053-BF7C9FE54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60" y="2160588"/>
            <a:ext cx="8441118" cy="3881437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E20D2F-36F7-440A-A3C8-E95604F992D0}"/>
              </a:ext>
            </a:extLst>
          </p:cNvPr>
          <p:cNvSpPr txBox="1"/>
          <p:nvPr/>
        </p:nvSpPr>
        <p:spPr>
          <a:xfrm>
            <a:off x="755460" y="6393500"/>
            <a:ext cx="5958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Rosso: sistema non controllato; Blu: sistema controllato</a:t>
            </a:r>
          </a:p>
        </p:txBody>
      </p:sp>
    </p:spTree>
    <p:extLst>
      <p:ext uri="{BB962C8B-B14F-4D97-AF65-F5344CB8AC3E}">
        <p14:creationId xmlns:p14="http://schemas.microsoft.com/office/powerpoint/2010/main" val="89076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9F55B0-218C-4214-8F84-CDDAC78F4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Stima numerica della RAS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F9180CB-EB44-4F5F-AFEC-C7E65F50D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dirty="0"/>
                  <a:t>A causa della linearizzazione si hanno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che prendono il nome di errori di linearizzazione. La dinamica del sistema complessivo può essere rappresentata come</a:t>
                </a:r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e ciò che si vuole valutare è quanto è buona l’approssimazione con il sistema lineare, il quale risulterebbe essere asintoticamente stabile. Indicando con </a:t>
                </a:r>
                <a:r>
                  <a:rPr lang="it-IT" i="1" dirty="0"/>
                  <a:t>z</a:t>
                </a:r>
                <a:r>
                  <a:rPr lang="it-IT" dirty="0"/>
                  <a:t> lo stato complessivo, </a:t>
                </a:r>
                <a:r>
                  <a:rPr lang="it-IT" i="1" dirty="0"/>
                  <a:t>Q</a:t>
                </a:r>
                <a:r>
                  <a:rPr lang="it-IT" dirty="0"/>
                  <a:t> una matrice definita positiva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it-IT" dirty="0"/>
                  <a:t> la matrice soluzione dell’equazione di </a:t>
                </a:r>
                <a:r>
                  <a:rPr lang="it-IT" dirty="0" err="1"/>
                  <a:t>Lyapunov</a:t>
                </a:r>
                <a:r>
                  <a:rPr lang="it-IT" dirty="0"/>
                  <a:t>, si può scegliere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it-IT" dirty="0"/>
                  <a:t> da cui</a:t>
                </a:r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F9180CB-EB44-4F5F-AFEC-C7E65F50D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67" t="-9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1650916F-026F-4857-9A2D-5D0132EBF2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713876"/>
              </p:ext>
            </p:extLst>
          </p:nvPr>
        </p:nvGraphicFramePr>
        <p:xfrm>
          <a:off x="3549894" y="2450294"/>
          <a:ext cx="2335091" cy="55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4" name="Equation" r:id="rId4" imgW="1676160" imgH="482400" progId="Equation.DSMT4">
                  <p:embed/>
                </p:oleObj>
              </mc:Choice>
              <mc:Fallback>
                <p:oleObj name="Equation" r:id="rId4" imgW="16761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49894" y="2450294"/>
                        <a:ext cx="2335091" cy="555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ggetto 4">
            <a:extLst>
              <a:ext uri="{FF2B5EF4-FFF2-40B4-BE49-F238E27FC236}">
                <a16:creationId xmlns:a16="http://schemas.microsoft.com/office/drawing/2014/main" id="{1C457420-C3B2-4855-8402-40601E674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48185"/>
              </p:ext>
            </p:extLst>
          </p:nvPr>
        </p:nvGraphicFramePr>
        <p:xfrm>
          <a:off x="2249488" y="3295650"/>
          <a:ext cx="559435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5" name="Equation" r:id="rId6" imgW="3733560" imgH="723600" progId="Equation.DSMT4">
                  <p:embed/>
                </p:oleObj>
              </mc:Choice>
              <mc:Fallback>
                <p:oleObj name="Equation" r:id="rId6" imgW="3733560" imgH="723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49488" y="3295650"/>
                        <a:ext cx="5594350" cy="1085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ggetto 7">
            <a:extLst>
              <a:ext uri="{FF2B5EF4-FFF2-40B4-BE49-F238E27FC236}">
                <a16:creationId xmlns:a16="http://schemas.microsoft.com/office/drawing/2014/main" id="{1D72757F-BBD7-4368-8DDC-5A79110EC6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072101"/>
              </p:ext>
            </p:extLst>
          </p:nvPr>
        </p:nvGraphicFramePr>
        <p:xfrm>
          <a:off x="3549894" y="5770166"/>
          <a:ext cx="2420621" cy="416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6" name="Equation" r:id="rId8" imgW="3387853" imgH="582141" progId="Equation.DSMT4">
                  <p:embed/>
                </p:oleObj>
              </mc:Choice>
              <mc:Fallback>
                <p:oleObj name="Equation" r:id="rId8" imgW="3387853" imgH="58214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49894" y="5770166"/>
                        <a:ext cx="2420621" cy="4162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3321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9F55B0-218C-4214-8F84-CDDAC78F4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Stima numerica della RAS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F9180CB-EB44-4F5F-AFEC-C7E65F50D3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dirty="0"/>
                  <a:t>È evidente che nei pressi del punto di equilibrio l'equilibrio è asintoticamente stabile mentre esisteranno valori di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it-IT" dirty="0"/>
                  <a:t> che renderanno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it-IT" dirty="0"/>
                  <a:t>. Si vuole quindi capire in che range ci si può muovere senza che prevalga il termine di destra ossia senza alterare la stabilità del sistema.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F9180CB-EB44-4F5F-AFEC-C7E65F50D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7" t="-9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>
            <a:extLst>
              <a:ext uri="{FF2B5EF4-FFF2-40B4-BE49-F238E27FC236}">
                <a16:creationId xmlns:a16="http://schemas.microsoft.com/office/drawing/2014/main" id="{51B1391E-E7BF-4116-AC5B-B346491FD49E}"/>
              </a:ext>
            </a:extLst>
          </p:cNvPr>
          <p:cNvSpPr/>
          <p:nvPr/>
        </p:nvSpPr>
        <p:spPr>
          <a:xfrm>
            <a:off x="671965" y="4421499"/>
            <a:ext cx="717452" cy="534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Q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E81DF14B-9DB9-4835-B895-22828CAFA66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389417" y="4688786"/>
            <a:ext cx="6005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EA53D03C-86DF-4DDA-A3FF-633532437DA9}"/>
                  </a:ext>
                </a:extLst>
              </p:cNvPr>
              <p:cNvSpPr/>
              <p:nvPr/>
            </p:nvSpPr>
            <p:spPr>
              <a:xfrm>
                <a:off x="1989937" y="4421500"/>
                <a:ext cx="2341997" cy="5345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Curva di livello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)/2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8" name="Rettangolo 7">
                <a:extLst>
                  <a:ext uri="{FF2B5EF4-FFF2-40B4-BE49-F238E27FC236}">
                    <a16:creationId xmlns:a16="http://schemas.microsoft.com/office/drawing/2014/main" id="{EA53D03C-86DF-4DDA-A3FF-633532437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937" y="4421500"/>
                <a:ext cx="2341997" cy="534573"/>
              </a:xfrm>
              <a:prstGeom prst="rect">
                <a:avLst/>
              </a:prstGeom>
              <a:blipFill>
                <a:blip r:embed="rId3"/>
                <a:stretch>
                  <a:fillRect t="-15385" b="-175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2229459A-7BF4-4FCE-A6D6-9DC739193061}"/>
                  </a:ext>
                </a:extLst>
              </p:cNvPr>
              <p:cNvSpPr/>
              <p:nvPr/>
            </p:nvSpPr>
            <p:spPr>
              <a:xfrm>
                <a:off x="7381560" y="4421499"/>
                <a:ext cx="1946017" cy="5345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it-IT" dirty="0"/>
                  <a:t> su tanti punti</a:t>
                </a:r>
              </a:p>
            </p:txBody>
          </p:sp>
        </mc:Choice>
        <mc:Fallback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2229459A-7BF4-4FCE-A6D6-9DC739193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560" y="4421499"/>
                <a:ext cx="1946017" cy="534573"/>
              </a:xfrm>
              <a:prstGeom prst="rect">
                <a:avLst/>
              </a:prstGeom>
              <a:blipFill>
                <a:blip r:embed="rId4"/>
                <a:stretch>
                  <a:fillRect r="-3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80D43BA6-C894-445F-BC04-C1596DE8A17E}"/>
                  </a:ext>
                </a:extLst>
              </p:cNvPr>
              <p:cNvSpPr/>
              <p:nvPr/>
            </p:nvSpPr>
            <p:spPr>
              <a:xfrm>
                <a:off x="2014418" y="5365074"/>
                <a:ext cx="2293033" cy="5345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80D43BA6-C894-445F-BC04-C1596DE8A1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418" y="5365074"/>
                <a:ext cx="2293033" cy="5345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C4F07614-42A0-4304-BADC-6F7EFECBC5DC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>
          <a:xfrm flipH="1">
            <a:off x="3160935" y="4956073"/>
            <a:ext cx="1" cy="40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a gomito 48">
            <a:extLst>
              <a:ext uri="{FF2B5EF4-FFF2-40B4-BE49-F238E27FC236}">
                <a16:creationId xmlns:a16="http://schemas.microsoft.com/office/drawing/2014/main" id="{5377E466-A0BC-49BC-9E43-E73D2713B793}"/>
              </a:ext>
            </a:extLst>
          </p:cNvPr>
          <p:cNvCxnSpPr>
            <a:cxnSpLocks/>
            <a:stCxn id="20" idx="1"/>
            <a:endCxn id="4" idx="2"/>
          </p:cNvCxnSpPr>
          <p:nvPr/>
        </p:nvCxnSpPr>
        <p:spPr>
          <a:xfrm rot="10800000">
            <a:off x="1030692" y="4956073"/>
            <a:ext cx="983727" cy="6762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ttangolo 51">
                <a:extLst>
                  <a:ext uri="{FF2B5EF4-FFF2-40B4-BE49-F238E27FC236}">
                    <a16:creationId xmlns:a16="http://schemas.microsoft.com/office/drawing/2014/main" id="{498747FD-D470-4710-B60E-A03C6F347557}"/>
                  </a:ext>
                </a:extLst>
              </p:cNvPr>
              <p:cNvSpPr/>
              <p:nvPr/>
            </p:nvSpPr>
            <p:spPr>
              <a:xfrm>
                <a:off x="4583499" y="4421499"/>
                <a:ext cx="2293033" cy="5345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2" name="Rettangolo 51">
                <a:extLst>
                  <a:ext uri="{FF2B5EF4-FFF2-40B4-BE49-F238E27FC236}">
                    <a16:creationId xmlns:a16="http://schemas.microsoft.com/office/drawing/2014/main" id="{498747FD-D470-4710-B60E-A03C6F347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499" y="4421499"/>
                <a:ext cx="2293033" cy="5345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210D7865-2712-4BEE-B6A7-7C5E0EE8F4F7}"/>
              </a:ext>
            </a:extLst>
          </p:cNvPr>
          <p:cNvCxnSpPr>
            <a:cxnSpLocks/>
            <a:stCxn id="8" idx="3"/>
            <a:endCxn id="52" idx="1"/>
          </p:cNvCxnSpPr>
          <p:nvPr/>
        </p:nvCxnSpPr>
        <p:spPr>
          <a:xfrm flipV="1">
            <a:off x="4331934" y="4688786"/>
            <a:ext cx="2515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3355A20E-F84C-48DC-8DCF-C66A5D2DF249}"/>
              </a:ext>
            </a:extLst>
          </p:cNvPr>
          <p:cNvCxnSpPr>
            <a:stCxn id="52" idx="3"/>
            <a:endCxn id="13" idx="1"/>
          </p:cNvCxnSpPr>
          <p:nvPr/>
        </p:nvCxnSpPr>
        <p:spPr>
          <a:xfrm>
            <a:off x="6876532" y="4688786"/>
            <a:ext cx="50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ttangolo 63">
                <a:extLst>
                  <a:ext uri="{FF2B5EF4-FFF2-40B4-BE49-F238E27FC236}">
                    <a16:creationId xmlns:a16="http://schemas.microsoft.com/office/drawing/2014/main" id="{3AA25174-0B14-471C-B870-4E651A0B2114}"/>
                  </a:ext>
                </a:extLst>
              </p:cNvPr>
              <p:cNvSpPr/>
              <p:nvPr/>
            </p:nvSpPr>
            <p:spPr>
              <a:xfrm>
                <a:off x="7208051" y="5365073"/>
                <a:ext cx="2293033" cy="5345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it-IT" dirty="0"/>
                  <a:t>&lt;0 per ogni punto</a:t>
                </a:r>
              </a:p>
            </p:txBody>
          </p:sp>
        </mc:Choice>
        <mc:Fallback>
          <p:sp>
            <p:nvSpPr>
              <p:cNvPr id="64" name="Rettangolo 63">
                <a:extLst>
                  <a:ext uri="{FF2B5EF4-FFF2-40B4-BE49-F238E27FC236}">
                    <a16:creationId xmlns:a16="http://schemas.microsoft.com/office/drawing/2014/main" id="{3AA25174-0B14-471C-B870-4E651A0B2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051" y="5365073"/>
                <a:ext cx="2293033" cy="534573"/>
              </a:xfrm>
              <a:prstGeom prst="rect">
                <a:avLst/>
              </a:prstGeom>
              <a:blipFill>
                <a:blip r:embed="rId7"/>
                <a:stretch>
                  <a:fillRect r="-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ttangolo 64">
                <a:extLst>
                  <a:ext uri="{FF2B5EF4-FFF2-40B4-BE49-F238E27FC236}">
                    <a16:creationId xmlns:a16="http://schemas.microsoft.com/office/drawing/2014/main" id="{2F72B9E1-9D0C-476F-8EDE-1AF8DE22EA6E}"/>
                  </a:ext>
                </a:extLst>
              </p:cNvPr>
              <p:cNvSpPr/>
              <p:nvPr/>
            </p:nvSpPr>
            <p:spPr>
              <a:xfrm>
                <a:off x="4807319" y="5365074"/>
                <a:ext cx="1101112" cy="5345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65" name="Rettangolo 64">
                <a:extLst>
                  <a:ext uri="{FF2B5EF4-FFF2-40B4-BE49-F238E27FC236}">
                    <a16:creationId xmlns:a16="http://schemas.microsoft.com/office/drawing/2014/main" id="{2F72B9E1-9D0C-476F-8EDE-1AF8DE22EA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319" y="5365074"/>
                <a:ext cx="1101112" cy="5345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50453B68-D80C-4128-87C8-EAA20D92CF2C}"/>
              </a:ext>
            </a:extLst>
          </p:cNvPr>
          <p:cNvCxnSpPr>
            <a:stCxn id="13" idx="2"/>
            <a:endCxn id="64" idx="0"/>
          </p:cNvCxnSpPr>
          <p:nvPr/>
        </p:nvCxnSpPr>
        <p:spPr>
          <a:xfrm flipH="1">
            <a:off x="8354568" y="4956072"/>
            <a:ext cx="1" cy="40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7D01DE3F-1E65-441B-90AF-FD2921D0819F}"/>
              </a:ext>
            </a:extLst>
          </p:cNvPr>
          <p:cNvCxnSpPr>
            <a:cxnSpLocks/>
            <a:stCxn id="65" idx="1"/>
          </p:cNvCxnSpPr>
          <p:nvPr/>
        </p:nvCxnSpPr>
        <p:spPr>
          <a:xfrm flipH="1" flipV="1">
            <a:off x="4149969" y="4956073"/>
            <a:ext cx="657350" cy="676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ttangolo 71">
                <a:extLst>
                  <a:ext uri="{FF2B5EF4-FFF2-40B4-BE49-F238E27FC236}">
                    <a16:creationId xmlns:a16="http://schemas.microsoft.com/office/drawing/2014/main" id="{FD1D0FBD-4147-400C-B326-F70EEC37FFC4}"/>
                  </a:ext>
                </a:extLst>
              </p:cNvPr>
              <p:cNvSpPr/>
              <p:nvPr/>
            </p:nvSpPr>
            <p:spPr>
              <a:xfrm>
                <a:off x="7381560" y="3545058"/>
                <a:ext cx="1946017" cy="6091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/>
                  <a:t>Almeno un punto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>
          <p:sp>
            <p:nvSpPr>
              <p:cNvPr id="72" name="Rettangolo 71">
                <a:extLst>
                  <a:ext uri="{FF2B5EF4-FFF2-40B4-BE49-F238E27FC236}">
                    <a16:creationId xmlns:a16="http://schemas.microsoft.com/office/drawing/2014/main" id="{FD1D0FBD-4147-400C-B326-F70EEC37F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560" y="3545058"/>
                <a:ext cx="1946017" cy="609155"/>
              </a:xfrm>
              <a:prstGeom prst="rect">
                <a:avLst/>
              </a:prstGeom>
              <a:blipFill>
                <a:blip r:embed="rId9"/>
                <a:stretch>
                  <a:fillRect l="-2174" t="-10784" r="-4658" b="-147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ttangolo 72">
                <a:extLst>
                  <a:ext uri="{FF2B5EF4-FFF2-40B4-BE49-F238E27FC236}">
                    <a16:creationId xmlns:a16="http://schemas.microsoft.com/office/drawing/2014/main" id="{E4073EAA-2A72-432E-967E-8FC5C8213FD9}"/>
                  </a:ext>
                </a:extLst>
              </p:cNvPr>
              <p:cNvSpPr/>
              <p:nvPr/>
            </p:nvSpPr>
            <p:spPr>
              <a:xfrm>
                <a:off x="4804634" y="3545058"/>
                <a:ext cx="2069213" cy="60915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73" name="Rettangolo 72">
                <a:extLst>
                  <a:ext uri="{FF2B5EF4-FFF2-40B4-BE49-F238E27FC236}">
                    <a16:creationId xmlns:a16="http://schemas.microsoft.com/office/drawing/2014/main" id="{E4073EAA-2A72-432E-967E-8FC5C821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634" y="3545058"/>
                <a:ext cx="2069213" cy="6091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Connettore 2 74">
            <a:extLst>
              <a:ext uri="{FF2B5EF4-FFF2-40B4-BE49-F238E27FC236}">
                <a16:creationId xmlns:a16="http://schemas.microsoft.com/office/drawing/2014/main" id="{BB640490-E343-465A-925A-805DE4DC3BFD}"/>
              </a:ext>
            </a:extLst>
          </p:cNvPr>
          <p:cNvCxnSpPr>
            <a:stCxn id="13" idx="0"/>
            <a:endCxn id="72" idx="2"/>
          </p:cNvCxnSpPr>
          <p:nvPr/>
        </p:nvCxnSpPr>
        <p:spPr>
          <a:xfrm flipV="1">
            <a:off x="8354569" y="4154213"/>
            <a:ext cx="0" cy="267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2 76">
            <a:extLst>
              <a:ext uri="{FF2B5EF4-FFF2-40B4-BE49-F238E27FC236}">
                <a16:creationId xmlns:a16="http://schemas.microsoft.com/office/drawing/2014/main" id="{DBB332A8-6441-41F6-9724-64B1A16E8C25}"/>
              </a:ext>
            </a:extLst>
          </p:cNvPr>
          <p:cNvCxnSpPr>
            <a:cxnSpLocks/>
            <a:stCxn id="72" idx="1"/>
            <a:endCxn id="73" idx="3"/>
          </p:cNvCxnSpPr>
          <p:nvPr/>
        </p:nvCxnSpPr>
        <p:spPr>
          <a:xfrm flipH="1">
            <a:off x="6873847" y="3849636"/>
            <a:ext cx="507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2 81">
            <a:extLst>
              <a:ext uri="{FF2B5EF4-FFF2-40B4-BE49-F238E27FC236}">
                <a16:creationId xmlns:a16="http://schemas.microsoft.com/office/drawing/2014/main" id="{69F26B11-251C-4D7B-B285-86D050E5919E}"/>
              </a:ext>
            </a:extLst>
          </p:cNvPr>
          <p:cNvCxnSpPr>
            <a:stCxn id="73" idx="1"/>
          </p:cNvCxnSpPr>
          <p:nvPr/>
        </p:nvCxnSpPr>
        <p:spPr>
          <a:xfrm flipH="1">
            <a:off x="4149969" y="3849636"/>
            <a:ext cx="654665" cy="571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ttangolo 85">
            <a:extLst>
              <a:ext uri="{FF2B5EF4-FFF2-40B4-BE49-F238E27FC236}">
                <a16:creationId xmlns:a16="http://schemas.microsoft.com/office/drawing/2014/main" id="{37657AC6-1079-4CE9-8181-5A7AF131CFA2}"/>
              </a:ext>
            </a:extLst>
          </p:cNvPr>
          <p:cNvSpPr/>
          <p:nvPr/>
        </p:nvSpPr>
        <p:spPr>
          <a:xfrm>
            <a:off x="6157429" y="5365073"/>
            <a:ext cx="785439" cy="534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Plot</a:t>
            </a:r>
          </a:p>
        </p:txBody>
      </p: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81F3585C-C806-4F2B-BDDD-E45FE216B6DA}"/>
              </a:ext>
            </a:extLst>
          </p:cNvPr>
          <p:cNvCxnSpPr>
            <a:cxnSpLocks/>
            <a:stCxn id="64" idx="1"/>
            <a:endCxn id="86" idx="3"/>
          </p:cNvCxnSpPr>
          <p:nvPr/>
        </p:nvCxnSpPr>
        <p:spPr>
          <a:xfrm flipH="1">
            <a:off x="6942868" y="5632360"/>
            <a:ext cx="265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EFEDEA7D-FC7D-42D0-AF00-E0CCE989AE5D}"/>
              </a:ext>
            </a:extLst>
          </p:cNvPr>
          <p:cNvCxnSpPr>
            <a:stCxn id="86" idx="1"/>
            <a:endCxn id="65" idx="3"/>
          </p:cNvCxnSpPr>
          <p:nvPr/>
        </p:nvCxnSpPr>
        <p:spPr>
          <a:xfrm flipH="1">
            <a:off x="5908431" y="5632360"/>
            <a:ext cx="2489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762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7CDF1-F7F2-44E2-91DF-FB1D19EF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Stima numerica della ras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B1A08F7-6E71-469A-85B1-94670141D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8801665" cy="4111625"/>
          </a:xfrm>
        </p:spPr>
      </p:pic>
    </p:spTree>
    <p:extLst>
      <p:ext uri="{BB962C8B-B14F-4D97-AF65-F5344CB8AC3E}">
        <p14:creationId xmlns:p14="http://schemas.microsoft.com/office/powerpoint/2010/main" val="2324867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E01E98-720E-4F4F-8CB4-69C5A73A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Equazioni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C59248-4CCE-45F9-BEB0-7F5A17887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Il moto può essere descritto utilizzando un bilancio di energia (</a:t>
            </a:r>
            <a:r>
              <a:rPr lang="it-IT" dirty="0" err="1"/>
              <a:t>eq</a:t>
            </a:r>
            <a:r>
              <a:rPr lang="it-IT" dirty="0"/>
              <a:t>. 1) e la prima cardinale della dinamica applicata a sistemi con massa variabile (</a:t>
            </a:r>
            <a:r>
              <a:rPr lang="it-IT" dirty="0" err="1"/>
              <a:t>eq</a:t>
            </a:r>
            <a:r>
              <a:rPr lang="it-IT" dirty="0"/>
              <a:t>. 2)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DA9B3571-2C21-4255-A8B0-E1BA9BBA26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158244"/>
              </p:ext>
            </p:extLst>
          </p:nvPr>
        </p:nvGraphicFramePr>
        <p:xfrm>
          <a:off x="1807782" y="2933656"/>
          <a:ext cx="6335771" cy="1931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Equation" r:id="rId3" imgW="2831760" imgH="863280" progId="Equation.DSMT4">
                  <p:embed/>
                </p:oleObj>
              </mc:Choice>
              <mc:Fallback>
                <p:oleObj name="Equation" r:id="rId3" imgW="283176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7782" y="2933656"/>
                        <a:ext cx="6335771" cy="1931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EE8CB3-8376-4E19-9526-2DCD9B67293B}"/>
              </a:ext>
            </a:extLst>
          </p:cNvPr>
          <p:cNvSpPr txBox="1"/>
          <p:nvPr/>
        </p:nvSpPr>
        <p:spPr>
          <a:xfrm>
            <a:off x="677333" y="5066967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dove</a:t>
            </a:r>
          </a:p>
        </p:txBody>
      </p:sp>
      <p:graphicFrame>
        <p:nvGraphicFramePr>
          <p:cNvPr id="7" name="Oggetto 6">
            <a:extLst>
              <a:ext uri="{FF2B5EF4-FFF2-40B4-BE49-F238E27FC236}">
                <a16:creationId xmlns:a16="http://schemas.microsoft.com/office/drawing/2014/main" id="{A46C5D8B-B2CE-4C06-8526-90CEFEE134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693678"/>
              </p:ext>
            </p:extLst>
          </p:nvPr>
        </p:nvGraphicFramePr>
        <p:xfrm>
          <a:off x="2969514" y="5638707"/>
          <a:ext cx="3126486" cy="805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Equation" r:id="rId5" imgW="1676160" imgH="431640" progId="Equation.DSMT4">
                  <p:embed/>
                </p:oleObj>
              </mc:Choice>
              <mc:Fallback>
                <p:oleObj name="Equation" r:id="rId5" imgW="1676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69514" y="5638707"/>
                        <a:ext cx="3126486" cy="805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6498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7CDF1-F7F2-44E2-91DF-FB1D19EF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Stima numerica della ras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0BC8E73-AD19-40AA-B496-876C81213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8163202" cy="4303974"/>
          </a:xfrm>
        </p:spPr>
      </p:pic>
    </p:spTree>
    <p:extLst>
      <p:ext uri="{BB962C8B-B14F-4D97-AF65-F5344CB8AC3E}">
        <p14:creationId xmlns:p14="http://schemas.microsoft.com/office/powerpoint/2010/main" val="2921677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7CDF1-F7F2-44E2-91DF-FB1D19EF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Stima numerica della ras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CCE792A5-FC31-49AE-80B0-E09C11F3E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8387426" cy="4341812"/>
          </a:xfrm>
        </p:spPr>
      </p:pic>
    </p:spTree>
    <p:extLst>
      <p:ext uri="{BB962C8B-B14F-4D97-AF65-F5344CB8AC3E}">
        <p14:creationId xmlns:p14="http://schemas.microsoft.com/office/powerpoint/2010/main" val="4043427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7CDF1-F7F2-44E2-91DF-FB1D19EF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Stima numerica della ras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25A1BB8F-1D51-4928-8C8B-5901738E1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8040675" cy="4116387"/>
          </a:xfrm>
        </p:spPr>
      </p:pic>
    </p:spTree>
    <p:extLst>
      <p:ext uri="{BB962C8B-B14F-4D97-AF65-F5344CB8AC3E}">
        <p14:creationId xmlns:p14="http://schemas.microsoft.com/office/powerpoint/2010/main" val="4239923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7CDF1-F7F2-44E2-91DF-FB1D19EF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Stima numerica della ras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A6E8CFB-A344-4C0E-A37B-FE106B6C2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Balza all'occhio il diverso valore dell'estensione di tale luogo nelle tre direzioni: se per la velocità e la quota ci si può scostare di valori molto piccoli dalla condizione di equilibrio (inferiori in modulo a 0.15), la temperatura può raggiungere valori molto più elevati. Questo può essere spiegato con la migliore validità dell'approssimazione del sistema con il linearizzato per la temperatura rispetto alla quota e alla temperatura, come si evince dalle equazioni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512EC1-0E8C-42CD-89B8-90E88DD5B6A0}"/>
              </a:ext>
            </a:extLst>
          </p:cNvPr>
          <p:cNvSpPr txBox="1"/>
          <p:nvPr/>
        </p:nvSpPr>
        <p:spPr>
          <a:xfrm>
            <a:off x="677334" y="6140746"/>
            <a:ext cx="80570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Per una trattazione più discorsiva, nella quale sono presenti tutti gli algoritmi e le immagini, fare riferimento alla relazione.</a:t>
            </a:r>
          </a:p>
        </p:txBody>
      </p:sp>
    </p:spTree>
    <p:extLst>
      <p:ext uri="{BB962C8B-B14F-4D97-AF65-F5344CB8AC3E}">
        <p14:creationId xmlns:p14="http://schemas.microsoft.com/office/powerpoint/2010/main" val="4119553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2255AF-D4F3-4829-9120-F3253746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Valori numerici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07952B-8B54-45A3-A127-3FF1C0AB1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 seguenti valori numerici fanno riferimento al dirigibile, al modello </a:t>
            </a:r>
            <a:r>
              <a:rPr lang="it-IT" i="1" dirty="0"/>
              <a:t>ISA</a:t>
            </a:r>
            <a:r>
              <a:rPr lang="it-IT" dirty="0"/>
              <a:t> e alle costanti termodinamiche e aerodinamiche. Per poter utilizzare dati quanto più realistici possibili, la seguente trattazione viene effettuata con i valori numerici di un dirigibile termico reale, lo </a:t>
            </a:r>
            <a:r>
              <a:rPr lang="it-IT" i="1" dirty="0" err="1"/>
              <a:t>Skyatch</a:t>
            </a:r>
            <a:r>
              <a:rPr lang="it-IT" i="1" dirty="0"/>
              <a:t> Personal Blimp. 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ED75378F-637C-4322-9681-3D77906A19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755519"/>
              </p:ext>
            </p:extLst>
          </p:nvPr>
        </p:nvGraphicFramePr>
        <p:xfrm>
          <a:off x="2268318" y="3827958"/>
          <a:ext cx="2057400" cy="249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name="Equation" r:id="rId3" imgW="952200" imgH="1155600" progId="Equation.DSMT4">
                  <p:embed/>
                </p:oleObj>
              </mc:Choice>
              <mc:Fallback>
                <p:oleObj name="Equation" r:id="rId3" imgW="952200" imgH="1155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8318" y="3827958"/>
                        <a:ext cx="2057400" cy="2497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ggetto 4">
            <a:extLst>
              <a:ext uri="{FF2B5EF4-FFF2-40B4-BE49-F238E27FC236}">
                <a16:creationId xmlns:a16="http://schemas.microsoft.com/office/drawing/2014/main" id="{613730A0-8254-44C4-BDA2-2986D56599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989786"/>
              </p:ext>
            </p:extLst>
          </p:nvPr>
        </p:nvGraphicFramePr>
        <p:xfrm>
          <a:off x="4975668" y="3827958"/>
          <a:ext cx="2810836" cy="2420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name="Equation" r:id="rId5" imgW="1371600" imgH="1180800" progId="Equation.DSMT4">
                  <p:embed/>
                </p:oleObj>
              </mc:Choice>
              <mc:Fallback>
                <p:oleObj name="Equation" r:id="rId5" imgW="1371600" imgH="1180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75668" y="3827958"/>
                        <a:ext cx="2810836" cy="24204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051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3901A8-8D64-4D79-96F5-541C0B1E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Richieste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D8CF47E-D4EA-4F42-91B0-D05D6597FD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437159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it-IT" dirty="0"/>
                  <a:t>Determinare tutti gli equilibri fisicamente ammissibili per il sistema in assenza di disturbo</a:t>
                </a:r>
              </a:p>
              <a:p>
                <a:r>
                  <a:rPr lang="it-IT" dirty="0"/>
                  <a:t>Supponendo di disporre della misura della quota z, determinare una realizzazione del sistema linearizzato attorno ad un equilibrio con il valore di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bar>
                    <m:r>
                      <a:rPr lang="it-IT" b="0" i="1" smtClean="0">
                        <a:latin typeface="Cambria Math" panose="02040503050406030204" pitchFamily="18" charset="0"/>
                      </a:rPr>
                      <m:t>=500</m:t>
                    </m:r>
                  </m:oMath>
                </a14:m>
                <a:r>
                  <a:rPr lang="it-IT" b="0" dirty="0"/>
                  <a:t> m</a:t>
                </a:r>
              </a:p>
              <a:p>
                <a:r>
                  <a:rPr lang="it-IT" b="0" dirty="0"/>
                  <a:t>P</a:t>
                </a:r>
                <a:r>
                  <a:rPr lang="it-IT" dirty="0"/>
                  <a:t>rogettare un compensatore basato sul regolatore che stabilizzi il sistema</a:t>
                </a:r>
              </a:p>
              <a:p>
                <a:r>
                  <a:rPr lang="it-IT" dirty="0"/>
                  <a:t>Pianificare gli ingressi per portare il sistema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bar>
                    <m:r>
                      <a:rPr lang="it-IT" b="0" i="1" smtClean="0">
                        <a:latin typeface="Cambria Math" panose="02040503050406030204" pitchFamily="18" charset="0"/>
                      </a:rPr>
                      <m:t>+50=550</m:t>
                    </m:r>
                  </m:oMath>
                </a14:m>
                <a:r>
                  <a:rPr lang="it-IT" b="0" dirty="0"/>
                  <a:t> m </a:t>
                </a:r>
                <a:r>
                  <a:rPr lang="it-IT" dirty="0"/>
                  <a:t>e mantenerlo indefinitamente lì, discretizzando il sistema con un tempo di campionamento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=0.05 </m:t>
                    </m:r>
                  </m:oMath>
                </a14:m>
                <a:r>
                  <a:rPr lang="it-IT" dirty="0"/>
                  <a:t>s. Effettuare ciò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it-IT" dirty="0"/>
                  <a:t>In assenza di vincoli sullo stato o sugli ingressi con un numero di passi definito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it-IT" dirty="0"/>
                  <a:t>Inserendo dei limiti fisici all'ingresso facendo in modo che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bar>
                    <m:r>
                      <a:rPr lang="it-IT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≤250</m:t>
                    </m:r>
                  </m:oMath>
                </a14:m>
                <a:r>
                  <a:rPr lang="it-IT" b="0" dirty="0"/>
                  <a:t> W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it-IT" dirty="0"/>
                  <a:t>Minimizzando la massima variazione di ingressi tra due passi adiacenti aumentando di 2 s 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it-IT" dirty="0"/>
                  <a:t>Facendo appartenere la temperatura al range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[−1.5 ÷1.5]</m:t>
                    </m:r>
                  </m:oMath>
                </a14:m>
                <a:r>
                  <a:rPr lang="it-IT" dirty="0"/>
                  <a:t> °C.</a:t>
                </a:r>
              </a:p>
              <a:p>
                <a:pPr>
                  <a:buFont typeface="Wingdings 3" panose="05040102010807070707" pitchFamily="18" charset="2"/>
                  <a:buChar char=""/>
                </a:pPr>
                <a:r>
                  <a:rPr lang="it-IT" dirty="0"/>
                  <a:t>Simulare ogni tipo di pianificazione sul sistema linearizzato, sul sistema reale e sul sistema controllato</a:t>
                </a:r>
              </a:p>
              <a:p>
                <a:pPr>
                  <a:buFont typeface="Wingdings 3" panose="05040102010807070707" pitchFamily="18" charset="2"/>
                  <a:buChar char=""/>
                </a:pPr>
                <a:r>
                  <a:rPr lang="it-IT" dirty="0"/>
                  <a:t>Stimare numericamente la RAS per il sistema controllato nella nuova posizione di equilibrio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D8CF47E-D4EA-4F42-91B0-D05D6597FD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437159"/>
              </a:xfrm>
              <a:blipFill>
                <a:blip r:embed="rId2"/>
                <a:stretch>
                  <a:fillRect t="-687" r="-5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312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D71C70-3E12-47C7-A1A2-51CC1AE83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Equilibri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C544653-BC42-4AAB-9375-09BD8F6E3B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Scegliendo come vettore dello stato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̇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dirty="0"/>
                  <a:t> e come vettore degli ingressi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si possono riscrivere le equazioni in forma normale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C544653-BC42-4AAB-9375-09BD8F6E3B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67" t="-9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50810204-26CB-4632-8536-8A54AA4818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183465"/>
              </p:ext>
            </p:extLst>
          </p:nvPr>
        </p:nvGraphicFramePr>
        <p:xfrm>
          <a:off x="2580119" y="3285422"/>
          <a:ext cx="4791097" cy="2755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Equation" r:id="rId4" imgW="2869920" imgH="1650960" progId="Equation.DSMT4">
                  <p:embed/>
                </p:oleObj>
              </mc:Choice>
              <mc:Fallback>
                <p:oleObj name="Equation" r:id="rId4" imgW="2869920" imgH="1650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80119" y="3285422"/>
                        <a:ext cx="4791097" cy="2755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7825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D71C70-3E12-47C7-A1A2-51CC1AE83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Equilibri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C544653-BC42-4AAB-9375-09BD8F6E3B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/>
                  <a:t>Risolvendo il sistema di equazioni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con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it-IT" dirty="0">
                        <a:latin typeface="Cambria Math" panose="02040503050406030204" pitchFamily="18" charset="0"/>
                      </a:rPr>
                      <m:t>=500 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dirty="0">
                        <a:latin typeface="Cambria Math" panose="02040503050406030204" pitchFamily="18" charset="0"/>
                      </a:rPr>
                      <m:t>e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it-IT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acc>
                    <m:r>
                      <a:rPr lang="it-IT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, si ottiene</a:t>
                </a:r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C544653-BC42-4AAB-9375-09BD8F6E3B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67" t="-9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ggetto 4">
            <a:extLst>
              <a:ext uri="{FF2B5EF4-FFF2-40B4-BE49-F238E27FC236}">
                <a16:creationId xmlns:a16="http://schemas.microsoft.com/office/drawing/2014/main" id="{95D41978-6C50-4B30-A84C-46ED46048C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940928"/>
              </p:ext>
            </p:extLst>
          </p:nvPr>
        </p:nvGraphicFramePr>
        <p:xfrm>
          <a:off x="1468880" y="2768600"/>
          <a:ext cx="7013575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Equation" r:id="rId4" imgW="3911400" imgH="736560" progId="Equation.DSMT4">
                  <p:embed/>
                </p:oleObj>
              </mc:Choice>
              <mc:Fallback>
                <p:oleObj name="Equation" r:id="rId4" imgW="391140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68880" y="2768600"/>
                        <a:ext cx="7013575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8DDC73C5-B133-4723-994E-8D4BCB33DA6E}"/>
              </a:ext>
            </a:extLst>
          </p:cNvPr>
          <p:cNvSpPr txBox="1"/>
          <p:nvPr/>
        </p:nvSpPr>
        <p:spPr>
          <a:xfrm>
            <a:off x="677334" y="4319589"/>
            <a:ext cx="711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dove la temperatura è in Kelvin e il valore dell’ingresso è in Watt.  </a:t>
            </a:r>
          </a:p>
        </p:txBody>
      </p:sp>
    </p:spTree>
    <p:extLst>
      <p:ext uri="{BB962C8B-B14F-4D97-AF65-F5344CB8AC3E}">
        <p14:creationId xmlns:p14="http://schemas.microsoft.com/office/powerpoint/2010/main" val="3332955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A5286A-38C3-4DEB-93B6-13EFFEB56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Linearizzazione attorno alla posizione di equilibrio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251D4F-8103-41B2-879E-6192C25D1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Traslando le coordinate nei pressi dell’equilibrio si può linearizzare il sistema: applicando la definizione si otterranno le matrici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7E4CDC2D-F61B-4C73-9E74-550F02157C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842543"/>
              </p:ext>
            </p:extLst>
          </p:nvPr>
        </p:nvGraphicFramePr>
        <p:xfrm>
          <a:off x="1918582" y="2771628"/>
          <a:ext cx="5612941" cy="1314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" name="Equation" r:id="rId3" imgW="4228920" imgH="990360" progId="Equation.DSMT4">
                  <p:embed/>
                </p:oleObj>
              </mc:Choice>
              <mc:Fallback>
                <p:oleObj name="Equation" r:id="rId3" imgW="422892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8582" y="2771628"/>
                        <a:ext cx="5612941" cy="1314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F5BC0D3-25AC-4C7A-94F5-A6F4D40EE349}"/>
                  </a:ext>
                </a:extLst>
              </p:cNvPr>
              <p:cNvSpPr txBox="1"/>
              <p:nvPr/>
            </p:nvSpPr>
            <p:spPr>
              <a:xfrm>
                <a:off x="677334" y="4100975"/>
                <a:ext cx="859666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Gli autovalori della matrice A sono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0" smtClean="0">
                                <a:latin typeface="Cambria Math" panose="02040503050406030204" pitchFamily="18" charset="0"/>
                              </a:rPr>
                              <m:t>−0.209, 2.6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sup>
                            </m:s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±1.5⋅</m:t>
                            </m:r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dirty="0"/>
                  <a:t> da cui è evidente che il sistema linearizzato è instabile. Per il teorema di </a:t>
                </a:r>
                <a:r>
                  <a:rPr lang="it-IT" dirty="0" err="1"/>
                  <a:t>Lyapunov</a:t>
                </a:r>
                <a:r>
                  <a:rPr lang="it-IT" dirty="0"/>
                  <a:t> indiretto allora lo sarà anche il sistema non lineare. Questa instabilità è dovuta al fatto che, ad esempio, se il dirigibile arriva nella posizione di equilibrio con velocità diversa da zero continuerà a salire: in questo modo l'ingresso non è più in grado di garantire l'equilibrio (dovendo compensare perdite maggiori); ciò causa una diminuzione della spinta di Archimede che comporta un’accelerazione verso il basso con la conseguente caduta.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F5BC0D3-25AC-4C7A-94F5-A6F4D40EE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00975"/>
                <a:ext cx="8596668" cy="2308324"/>
              </a:xfrm>
              <a:prstGeom prst="rect">
                <a:avLst/>
              </a:prstGeom>
              <a:blipFill>
                <a:blip r:embed="rId5"/>
                <a:stretch>
                  <a:fillRect l="-567" t="-1852" r="-71" b="-31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ggetto 5">
            <a:extLst>
              <a:ext uri="{FF2B5EF4-FFF2-40B4-BE49-F238E27FC236}">
                <a16:creationId xmlns:a16="http://schemas.microsoft.com/office/drawing/2014/main" id="{548168B5-60A5-4B0D-AD29-A253774798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2809698"/>
              </p:ext>
            </p:extLst>
          </p:nvPr>
        </p:nvGraphicFramePr>
        <p:xfrm>
          <a:off x="4394200" y="2362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94200" y="2362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8459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516B87-F44E-4BCC-A132-32B023CCF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Controllore stabilizzante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E8F7622-3B30-4447-B9B4-31F4735639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dirty="0"/>
                  <a:t>Il sistema risulta completamente raggiungibile e osservabile, quindi non si hanno problemi nell’utilizzare un regolatore. Viene progettato facendo in modo che rispetti le seguenti specifiche</a:t>
                </a:r>
              </a:p>
              <a:p>
                <a:r>
                  <a:rPr lang="it-IT" dirty="0"/>
                  <a:t>Prontezza di risposta, ovvero un tempo di assestamento al 5% di 3 secondi per l’ingresso a gradino</a:t>
                </a:r>
              </a:p>
              <a:p>
                <a:pPr marL="0" indent="0">
                  <a:buNone/>
                </a:pPr>
                <a:r>
                  <a:rPr lang="it-IT" dirty="0"/>
                  <a:t>	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,5</m:t>
                            </m:r>
                          </m:sub>
                        </m:sSub>
                      </m:den>
                    </m:f>
                    <m:r>
                      <a:rPr lang="it-IT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it-IT" dirty="0"/>
              </a:p>
              <a:p>
                <a:r>
                  <a:rPr lang="it-IT" dirty="0"/>
                  <a:t>Assenza di oscillazioni attorno alla posizione finale: dovrà essere un controllore ad un polo dominante</a:t>
                </a:r>
              </a:p>
              <a:p>
                <a:r>
                  <a:rPr lang="it-IT" dirty="0"/>
                  <a:t>Poli della convergenza (A+LC) più veloci di quelli della stabilità (A+BK)</a:t>
                </a:r>
              </a:p>
              <a:p>
                <a:pPr marL="0" indent="0">
                  <a:buNone/>
                </a:pPr>
                <a:r>
                  <a:rPr lang="it-IT" dirty="0"/>
                  <a:t>Si sceglie per la stabilità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−1.5 −10 −12</m:t>
                            </m:r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it-IT" dirty="0"/>
                  <a:t> e per la stima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=5⋅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E8F7622-3B30-4447-B9B4-31F473563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7" t="-942" r="-7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743254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TM02900688[[fn=Sfaccettatura]]</Template>
  <TotalTime>1378</TotalTime>
  <Words>1633</Words>
  <Application>Microsoft Office PowerPoint</Application>
  <PresentationFormat>Widescreen</PresentationFormat>
  <Paragraphs>104</Paragraphs>
  <Slides>33</Slides>
  <Notes>1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Trebuchet MS</vt:lpstr>
      <vt:lpstr>Wingdings 3</vt:lpstr>
      <vt:lpstr>Sfaccettatura</vt:lpstr>
      <vt:lpstr>Equation</vt:lpstr>
      <vt:lpstr>Dirigibile termico</vt:lpstr>
      <vt:lpstr>Descrizione sistema</vt:lpstr>
      <vt:lpstr>Equazioni</vt:lpstr>
      <vt:lpstr>Valori numerici</vt:lpstr>
      <vt:lpstr>Richieste</vt:lpstr>
      <vt:lpstr>Equilibri</vt:lpstr>
      <vt:lpstr>Equilibri</vt:lpstr>
      <vt:lpstr>Linearizzazione attorno alla posizione di equilibrio</vt:lpstr>
      <vt:lpstr>Controllore stabilizzante</vt:lpstr>
      <vt:lpstr>Controllore stabilizzante</vt:lpstr>
      <vt:lpstr>Risposta al gradino</vt:lpstr>
      <vt:lpstr>Discretizzazioni</vt:lpstr>
      <vt:lpstr>Simulazioni – Simulink models</vt:lpstr>
      <vt:lpstr>Simulazioni – Simulink models</vt:lpstr>
      <vt:lpstr>Simulazioni – Simulink models</vt:lpstr>
      <vt:lpstr>Pianificazione ottima non vincolata</vt:lpstr>
      <vt:lpstr>Pianificazione ottima non vincolata</vt:lpstr>
      <vt:lpstr>Pianificazione ottima non vincolata</vt:lpstr>
      <vt:lpstr>Pianificazione ottima non vincolata</vt:lpstr>
      <vt:lpstr>Pianificazione ottima con vincoli sugli ingressi</vt:lpstr>
      <vt:lpstr>Pianificazione con vincoli sugli ingressi</vt:lpstr>
      <vt:lpstr>Pianificazione con vincoli sugli ingressi che minimizza una funzione di costo assegnata</vt:lpstr>
      <vt:lpstr>Pianificazione con vincoli sugli ingressi che minimizza una funzione di costo assegnata</vt:lpstr>
      <vt:lpstr>Pianificazione ottima con vincoli sullo stato</vt:lpstr>
      <vt:lpstr>Pianificazione ottima con vincoli sullo stato</vt:lpstr>
      <vt:lpstr>Pianificazione ottima con vincoli sullo stato</vt:lpstr>
      <vt:lpstr>Stima numerica della RAS</vt:lpstr>
      <vt:lpstr>Stima numerica della RAS</vt:lpstr>
      <vt:lpstr>Stima numerica della ras</vt:lpstr>
      <vt:lpstr>Stima numerica della ras</vt:lpstr>
      <vt:lpstr>Stima numerica della ras</vt:lpstr>
      <vt:lpstr>Stima numerica della ras</vt:lpstr>
      <vt:lpstr>Stima numerica della 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Dirigibile termico</dc:title>
  <dc:creator>Andrea Marino</dc:creator>
  <cp:lastModifiedBy>Andrea Marino</cp:lastModifiedBy>
  <cp:revision>22</cp:revision>
  <dcterms:created xsi:type="dcterms:W3CDTF">2020-09-24T09:35:38Z</dcterms:created>
  <dcterms:modified xsi:type="dcterms:W3CDTF">2020-10-03T10:35:39Z</dcterms:modified>
</cp:coreProperties>
</file>